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2" r:id="rId1"/>
    <p:sldMasterId id="2147483728" r:id="rId2"/>
    <p:sldMasterId id="2147483724" r:id="rId3"/>
    <p:sldMasterId id="2147483718" r:id="rId4"/>
    <p:sldMasterId id="2147483649" r:id="rId5"/>
  </p:sldMasterIdLst>
  <p:notesMasterIdLst>
    <p:notesMasterId r:id="rId17"/>
  </p:notesMasterIdLst>
  <p:sldIdLst>
    <p:sldId id="324" r:id="rId6"/>
    <p:sldId id="342" r:id="rId7"/>
    <p:sldId id="329" r:id="rId8"/>
    <p:sldId id="327" r:id="rId9"/>
    <p:sldId id="320" r:id="rId10"/>
    <p:sldId id="344" r:id="rId11"/>
    <p:sldId id="345" r:id="rId12"/>
    <p:sldId id="323" r:id="rId13"/>
    <p:sldId id="347" r:id="rId14"/>
    <p:sldId id="346" r:id="rId15"/>
    <p:sldId id="34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BD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3"/>
  </p:normalViewPr>
  <p:slideViewPr>
    <p:cSldViewPr>
      <p:cViewPr>
        <p:scale>
          <a:sx n="85" d="100"/>
          <a:sy n="85" d="100"/>
        </p:scale>
        <p:origin x="2992" y="1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A6AC8C-8021-C646-95E6-039EFA331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8D856D2-6E0C-6343-8618-76A37E73AFE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F8E2CB-4E31-1649-9828-46C0D246E67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78CC48-0D8A-0B4B-BA6A-C223FE091ED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837152-B2C9-0040-B42E-8FA5CD4B006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C54103-D04F-B342-9B02-ED6C38B3F5DF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CECA38-852D-A442-836E-60A8B1FB461B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7268A5-79EB-7441-B3DD-C8C80DFBF22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41AC53-0573-564A-832E-2F96811A6ED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80087F-F974-B84D-ABC2-3109B21C8E16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9B8F28-B895-6F42-A6AF-F19E5D3DCF21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819400" y="1828800"/>
            <a:ext cx="4648200" cy="1371600"/>
          </a:xfrm>
        </p:spPr>
        <p:txBody>
          <a:bodyPr/>
          <a:lstStyle>
            <a:lvl1pPr algn="r">
              <a:defRPr b="1" i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3810000"/>
            <a:ext cx="4495800" cy="11430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15240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3200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E0B24-5861-0548-972D-9DE21D187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4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10AC2-9BDB-684A-B80D-EBABF7D6B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2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221F8-2C72-534B-941C-CBA02A3C6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9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2913" y="3886200"/>
            <a:ext cx="5715000" cy="16764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ffectLst>
            <a:outerShdw blurRad="25400" dist="12700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ffectLst>
            <a:outerShdw blurRad="25400" dist="12700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ffectLst>
            <a:outerShdw blurRad="25400" dist="12700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39B46-D3BE-6A48-8E6A-27D9DA822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58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6EA8-FC2C-ED43-A82E-0C92A445D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0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2CDD9-4AA5-6E40-A7FA-05CB52A81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64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FA559-FB18-7A45-B528-03CFE7C5F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28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3257F-BDCB-C04F-B8A9-6147D83A3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29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6E90-DC6E-2848-A69F-411625B11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0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A884F-8A80-774E-914C-8D374C4EE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34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E7832-3279-D147-8198-BCD654FF2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8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12B54-7BD1-9F45-8E1C-0432E8355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4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E4535-6F71-A04B-AD60-2FC6FC108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95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1476-81E4-6644-9CE1-23CA1DC15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66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E1AF-9D26-814A-9D2E-D457D70D9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32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878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98A44-DAD4-9B4A-AF14-84EE36B12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40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30D40-FD71-064E-8B8D-5919DF4E2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77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41863-1D6B-D747-9B50-F8533B859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2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AC732-1CF3-EF40-A1FD-13DB2F78D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21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7A71E-1883-1044-9951-A82A78078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97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8C116-0730-C448-BCA3-ADF204062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5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FA7BA-8D24-A44C-B2D1-7FDDA182D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F6E2-E4BE-1348-BB9C-780701FE9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52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CAB8A-4F1D-8045-9E90-E2AE9B5F6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85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FC19F-0C78-9A41-A4BE-CDCB49441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216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B0D44-F9F9-894A-93B2-772D0BBF8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789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F1D8-3F70-1E45-80B3-F45C99F91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81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555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7555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9E194-BFE2-FA40-9771-AE6F9F5C4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5999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FDAD9-F34C-7442-B25F-F75063BB0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12442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9F34C-6EAC-3148-9759-495DF78DA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2629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632B5-BB38-F64A-84B4-24BD9F24B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2539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471C9-F530-B74B-A858-D3CC07829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22203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18509-92ED-7844-A0C9-3BFC5824C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8207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05000"/>
            <a:ext cx="35433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905000"/>
            <a:ext cx="35433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00CBE-99E3-8F40-8EBC-19E949110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83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58D66-ACB0-124B-95F7-E51492F8D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09916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8A1DA-F1C5-E24D-9BB7-3A3202A63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16371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F47BA-D31C-E045-B1E9-C67000D7F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3841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39904-D42D-8846-9D0D-F886B32D0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92066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5C862-A22F-FB4B-9158-9B04B6748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29827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01A49-3174-994C-9FFB-65E27285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89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A54C4-8817-D643-B70E-87EA7B12C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47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EE224-62EB-824F-B5FE-C62801802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826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ED618-4F51-4B4F-B72A-5D846E6C4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60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F529C-48AE-974D-A28C-E4F9536E9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55DB-D813-F344-B38F-8E70E45E9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17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53F53-320D-8540-AB0C-BE2BB136D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52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AA94D-956D-8C46-900F-3A1E87884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4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75557-AFB5-7E49-A708-F5F53D713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29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835CF-DD4B-894B-BE8E-7A7550ACF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6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B5E0-FBDF-4444-9136-6CF42D5DC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46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B601C-9EFC-5D45-B5ED-FF95D8312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CBA0E-BC95-D042-8BD2-E8CEAAEAC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0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9154-8BB4-EF4E-A23F-2BFB8E1BE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3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B4FEC-A979-874A-BD5F-4874F5520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1B8ED-5B07-B846-AEAA-6F239028F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3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7543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02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62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352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62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b="1"/>
            </a:lvl1pPr>
          </a:lstStyle>
          <a:p>
            <a:pPr>
              <a:defRPr/>
            </a:pPr>
            <a:fld id="{1642A584-169D-3443-9135-167B7BED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0500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8382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95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5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5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1FEFA405-A9CB-9E48-BA35-CCF6021E4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868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68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68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03B4886-1CDD-D246-92FE-FCF775240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5627" name="Freeform 11"/>
            <p:cNvSpPr>
              <a:spLocks/>
            </p:cNvSpPr>
            <p:nvPr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12"/>
            <p:cNvSpPr>
              <a:spLocks/>
            </p:cNvSpPr>
            <p:nvPr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13"/>
            <p:cNvSpPr>
              <a:spLocks/>
            </p:cNvSpPr>
            <p:nvPr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Freeform 14"/>
            <p:cNvSpPr>
              <a:spLocks/>
            </p:cNvSpPr>
            <p:nvPr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15"/>
            <p:cNvSpPr>
              <a:spLocks/>
            </p:cNvSpPr>
            <p:nvPr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16"/>
            <p:cNvSpPr>
              <a:spLocks/>
            </p:cNvSpPr>
            <p:nvPr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17"/>
            <p:cNvSpPr>
              <a:spLocks/>
            </p:cNvSpPr>
            <p:nvPr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18"/>
            <p:cNvSpPr>
              <a:spLocks/>
            </p:cNvSpPr>
            <p:nvPr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19"/>
            <p:cNvSpPr>
              <a:spLocks/>
            </p:cNvSpPr>
            <p:nvPr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3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563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5650" name="Freeform 22"/>
                <p:cNvSpPr>
                  <a:spLocks/>
                </p:cNvSpPr>
                <p:nvPr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1" name="Freeform 23"/>
                <p:cNvSpPr>
                  <a:spLocks/>
                </p:cNvSpPr>
                <p:nvPr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52" name="Freeform 24"/>
                <p:cNvSpPr>
                  <a:spLocks/>
                </p:cNvSpPr>
                <p:nvPr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38" name="Freeform 25"/>
              <p:cNvSpPr>
                <a:spLocks/>
              </p:cNvSpPr>
              <p:nvPr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9" name="Freeform 26"/>
              <p:cNvSpPr>
                <a:spLocks/>
              </p:cNvSpPr>
              <p:nvPr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0" name="Freeform 27"/>
              <p:cNvSpPr>
                <a:spLocks/>
              </p:cNvSpPr>
              <p:nvPr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4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5642" name="Freeform 29"/>
                <p:cNvSpPr>
                  <a:spLocks/>
                </p:cNvSpPr>
                <p:nvPr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3" name="Freeform 30"/>
                <p:cNvSpPr>
                  <a:spLocks/>
                </p:cNvSpPr>
                <p:nvPr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4" name="Freeform 31"/>
                <p:cNvSpPr>
                  <a:spLocks/>
                </p:cNvSpPr>
                <p:nvPr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5" name="Freeform 32"/>
                <p:cNvSpPr>
                  <a:spLocks/>
                </p:cNvSpPr>
                <p:nvPr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6" name="Freeform 33"/>
                <p:cNvSpPr>
                  <a:spLocks/>
                </p:cNvSpPr>
                <p:nvPr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7" name="Freeform 34"/>
                <p:cNvSpPr>
                  <a:spLocks/>
                </p:cNvSpPr>
                <p:nvPr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8" name="Freeform 35"/>
                <p:cNvSpPr>
                  <a:spLocks/>
                </p:cNvSpPr>
                <p:nvPr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9" name="Freeform 36"/>
                <p:cNvSpPr>
                  <a:spLocks/>
                </p:cNvSpPr>
                <p:nvPr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61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5625" name="Freeform 38"/>
            <p:cNvSpPr>
              <a:spLocks/>
            </p:cNvSpPr>
            <p:nvPr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39"/>
            <p:cNvSpPr>
              <a:spLocks/>
            </p:cNvSpPr>
            <p:nvPr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2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561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5615" name="Freeform 42"/>
              <p:cNvSpPr>
                <a:spLocks/>
              </p:cNvSpPr>
              <p:nvPr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1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5617" name="Freeform 44"/>
                <p:cNvSpPr>
                  <a:spLocks/>
                </p:cNvSpPr>
                <p:nvPr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8" name="Freeform 45"/>
                <p:cNvSpPr>
                  <a:spLocks/>
                </p:cNvSpPr>
                <p:nvPr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19" name="Freeform 46"/>
                <p:cNvSpPr>
                  <a:spLocks/>
                </p:cNvSpPr>
                <p:nvPr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0" name="Freeform 47"/>
                <p:cNvSpPr>
                  <a:spLocks/>
                </p:cNvSpPr>
                <p:nvPr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1" name="Freeform 48"/>
                <p:cNvSpPr>
                  <a:spLocks/>
                </p:cNvSpPr>
                <p:nvPr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2" name="Freeform 49"/>
                <p:cNvSpPr>
                  <a:spLocks/>
                </p:cNvSpPr>
                <p:nvPr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3" name="Freeform 50"/>
                <p:cNvSpPr>
                  <a:spLocks/>
                </p:cNvSpPr>
                <p:nvPr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24" name="Freeform 51"/>
                <p:cNvSpPr>
                  <a:spLocks/>
                </p:cNvSpPr>
                <p:nvPr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614" name="Line 52"/>
            <p:cNvSpPr>
              <a:spLocks noChangeShapeType="1"/>
            </p:cNvSpPr>
            <p:nvPr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174531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800"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37897" name="Picture 4" descr="slidemaster_med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45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45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453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453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453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DDDDDD"/>
                  </a:outerShdw>
                </a:effectLst>
              </a:defRPr>
            </a:lvl1pPr>
          </a:lstStyle>
          <a:p>
            <a:pPr>
              <a:defRPr/>
            </a:pPr>
            <a:fld id="{DA449F53-E425-7545-A717-B255C983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E4AB4D1-9EF7-2A40-8505-66159A0C0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133600"/>
            <a:ext cx="8229600" cy="1905000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sz="7200" b="1">
                <a:effectLst>
                  <a:glow rad="165100">
                    <a:schemeClr val="bg1">
                      <a:alpha val="99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Preaching Calendars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191000"/>
            <a:ext cx="4800600" cy="1981200"/>
          </a:xfrm>
          <a:ln>
            <a:noFill/>
          </a:ln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4400" b="1" i="1" dirty="0">
                <a:effectLst>
                  <a:glow rad="165100">
                    <a:schemeClr val="bg1">
                      <a:alpha val="99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Planning for Your Future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8445500" y="71438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cs typeface="Arial" charset="0"/>
              </a:rPr>
              <a:t>221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748290-5ECC-A82E-BF3B-7B3934A83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Dr. Rick Griffith •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Jordan Evangelical Theological Seminary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 (Homiletics) link at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9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ctrTitle"/>
          </p:nvPr>
        </p:nvSpPr>
        <p:spPr>
          <a:xfrm rot="20860969">
            <a:off x="2895600" y="1295400"/>
            <a:ext cx="4800600" cy="768350"/>
          </a:xfrm>
        </p:spPr>
        <p:txBody>
          <a:bodyPr/>
          <a:lstStyle/>
          <a:p>
            <a:pPr algn="l" eaLnBrk="1" hangingPunct="1"/>
            <a:r>
              <a:rPr lang="en-US" sz="4000" u="sng">
                <a:latin typeface="Arial" charset="0"/>
                <a:ea typeface="ＭＳ Ｐゴシック" charset="0"/>
                <a:cs typeface="Arial" charset="0"/>
              </a:rPr>
              <a:t>Why Plan?</a:t>
            </a:r>
            <a:endParaRPr lang="en-US" sz="4000" b="0" u="sng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subTitle" idx="1"/>
          </p:nvPr>
        </p:nvSpPr>
        <p:spPr>
          <a:xfrm rot="20860768">
            <a:off x="3200400" y="1995488"/>
            <a:ext cx="5029200" cy="685800"/>
          </a:xfrm>
          <a:ln/>
        </p:spPr>
        <p:txBody>
          <a:bodyPr/>
          <a:lstStyle/>
          <a:p>
            <a:pPr algn="l" eaLnBrk="1" hangingPunct="1">
              <a:buFont typeface="Wingdings" charset="0"/>
              <a:buChar char="l"/>
            </a:pPr>
            <a:r>
              <a:rPr lang="en-US" sz="4000" b="1" i="1">
                <a:latin typeface="Arial" charset="0"/>
                <a:ea typeface="ＭＳ Ｐゴシック" charset="0"/>
                <a:cs typeface="Arial" charset="0"/>
              </a:rPr>
              <a:t>Topics Decided</a:t>
            </a:r>
          </a:p>
        </p:txBody>
      </p:sp>
      <p:sp>
        <p:nvSpPr>
          <p:cNvPr id="1248260" name="Rectangle 4"/>
          <p:cNvSpPr>
            <a:spLocks noChangeArrowheads="1"/>
          </p:cNvSpPr>
          <p:nvPr/>
        </p:nvSpPr>
        <p:spPr bwMode="auto">
          <a:xfrm rot="-739232">
            <a:off x="3352800" y="2628900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l"/>
            </a:pPr>
            <a:r>
              <a:rPr lang="en-US" sz="4000" b="1" i="1">
                <a:cs typeface="Arial" charset="0"/>
              </a:rPr>
              <a:t>No Repetition</a:t>
            </a:r>
          </a:p>
        </p:txBody>
      </p:sp>
      <p:sp>
        <p:nvSpPr>
          <p:cNvPr id="1248261" name="Rectangle 5"/>
          <p:cNvSpPr>
            <a:spLocks noChangeArrowheads="1"/>
          </p:cNvSpPr>
          <p:nvPr/>
        </p:nvSpPr>
        <p:spPr bwMode="auto">
          <a:xfrm rot="-739232">
            <a:off x="3505200" y="3260725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l"/>
            </a:pPr>
            <a:r>
              <a:rPr lang="en-US" sz="4000" b="1" i="1">
                <a:cs typeface="Arial" charset="0"/>
              </a:rPr>
              <a:t>Cohesiveness</a:t>
            </a:r>
          </a:p>
        </p:txBody>
      </p:sp>
      <p:sp>
        <p:nvSpPr>
          <p:cNvPr id="1248262" name="Rectangle 6"/>
          <p:cNvSpPr>
            <a:spLocks noChangeArrowheads="1"/>
          </p:cNvSpPr>
          <p:nvPr/>
        </p:nvSpPr>
        <p:spPr bwMode="auto">
          <a:xfrm rot="-739232">
            <a:off x="3657600" y="3894138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l"/>
            </a:pPr>
            <a:r>
              <a:rPr lang="en-US" sz="4000" b="1" i="1">
                <a:cs typeface="Arial" charset="0"/>
              </a:rPr>
              <a:t>Relationships</a:t>
            </a:r>
          </a:p>
        </p:txBody>
      </p:sp>
      <p:sp>
        <p:nvSpPr>
          <p:cNvPr id="1248263" name="Rectangle 7"/>
          <p:cNvSpPr>
            <a:spLocks noChangeArrowheads="1"/>
          </p:cNvSpPr>
          <p:nvPr/>
        </p:nvSpPr>
        <p:spPr bwMode="auto">
          <a:xfrm rot="-739232">
            <a:off x="3810000" y="4525963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l"/>
            </a:pPr>
            <a:r>
              <a:rPr lang="en-US" sz="4000" b="1" i="1">
                <a:cs typeface="Arial" charset="0"/>
              </a:rPr>
              <a:t>Leadership</a:t>
            </a:r>
          </a:p>
        </p:txBody>
      </p:sp>
      <p:sp>
        <p:nvSpPr>
          <p:cNvPr id="1248264" name="Rectangle 8"/>
          <p:cNvSpPr>
            <a:spLocks noChangeArrowheads="1"/>
          </p:cNvSpPr>
          <p:nvPr/>
        </p:nvSpPr>
        <p:spPr bwMode="auto">
          <a:xfrm rot="-739232">
            <a:off x="3962400" y="5159375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l"/>
            </a:pPr>
            <a:r>
              <a:rPr lang="en-US" sz="4000" b="1" i="1">
                <a:cs typeface="Arial" charset="0"/>
              </a:rPr>
              <a:t>Illustrations</a:t>
            </a:r>
          </a:p>
        </p:txBody>
      </p:sp>
      <p:sp>
        <p:nvSpPr>
          <p:cNvPr id="1248265" name="Rectangle 9"/>
          <p:cNvSpPr>
            <a:spLocks noChangeArrowheads="1"/>
          </p:cNvSpPr>
          <p:nvPr/>
        </p:nvSpPr>
        <p:spPr bwMode="auto">
          <a:xfrm rot="-739232">
            <a:off x="4114800" y="5791200"/>
            <a:ext cx="502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charset="0"/>
              <a:buChar char="l"/>
            </a:pPr>
            <a:r>
              <a:rPr lang="en-US" sz="4000" b="1" i="1">
                <a:cs typeface="Arial" charset="0"/>
              </a:rPr>
              <a:t>Balance</a:t>
            </a:r>
          </a:p>
        </p:txBody>
      </p:sp>
      <p:sp>
        <p:nvSpPr>
          <p:cNvPr id="65545" name="Text Box 10"/>
          <p:cNvSpPr txBox="1">
            <a:spLocks noChangeArrowheads="1"/>
          </p:cNvSpPr>
          <p:nvPr/>
        </p:nvSpPr>
        <p:spPr bwMode="auto">
          <a:xfrm>
            <a:off x="8382000" y="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DDDBD3"/>
                </a:solidFill>
                <a:cs typeface="Arial" charset="0"/>
              </a:rPr>
              <a:t>221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48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48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48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48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248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48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48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59" grpId="0" build="p"/>
      <p:bldP spid="1248260" grpId="0" build="p"/>
      <p:bldP spid="1248261" grpId="0" build="p"/>
      <p:bldP spid="1248262" grpId="0" build="p"/>
      <p:bldP spid="1248263" grpId="0" build="p"/>
      <p:bldP spid="1248264" grpId="0" build="p"/>
      <p:bldP spid="124826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52513"/>
            <a:ext cx="8305800" cy="1371600"/>
          </a:xfrm>
        </p:spPr>
        <p:txBody>
          <a:bodyPr/>
          <a:lstStyle/>
          <a:p>
            <a:pPr eaLnBrk="1" hangingPunct="1"/>
            <a:r>
              <a:rPr lang="en-US" sz="4800" b="0" u="sng">
                <a:latin typeface="Trebuchet MS" charset="0"/>
                <a:ea typeface="Osaka" charset="0"/>
                <a:cs typeface="Osaka" charset="0"/>
              </a:rPr>
              <a:t>How to Make an Effective Preaching Calendar</a:t>
            </a:r>
            <a:endParaRPr lang="en-US" sz="6000" b="0">
              <a:latin typeface="Trebuchet MS" charset="0"/>
              <a:ea typeface="Osaka" charset="0"/>
              <a:cs typeface="Osaka" charset="0"/>
            </a:endParaRP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643188"/>
            <a:ext cx="8820150" cy="2514600"/>
          </a:xfrm>
        </p:spPr>
        <p:txBody>
          <a:bodyPr/>
          <a:lstStyle/>
          <a:p>
            <a:pPr marL="533400" indent="-533400" algn="l" eaLnBrk="1" hangingPunct="1">
              <a:buFontTx/>
              <a:buAutoNum type="alphaUcPeriod"/>
            </a:pPr>
            <a:r>
              <a:rPr lang="en-US" sz="4000" b="1" i="1">
                <a:latin typeface="Trebuchet MS" charset="0"/>
                <a:ea typeface="Osaka" charset="0"/>
                <a:cs typeface="Osaka" charset="0"/>
              </a:rPr>
              <a:t>Have your personal devotions this year on the topics or books for your preaching next year</a:t>
            </a:r>
          </a:p>
          <a:p>
            <a:pPr marL="533400" indent="-533400" algn="l" eaLnBrk="1" hangingPunct="1">
              <a:buFontTx/>
              <a:buAutoNum type="alphaUcPeriod"/>
            </a:pPr>
            <a:r>
              <a:rPr lang="en-US" sz="4000" b="1" i="1">
                <a:latin typeface="Trebuchet MS" charset="0"/>
                <a:ea typeface="Osaka" charset="0"/>
                <a:cs typeface="Osaka" charset="0"/>
              </a:rPr>
              <a:t>List books &amp; topics needed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8445500" y="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Arial" charset="0"/>
              </a:rPr>
              <a:t>221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7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327900" cy="1143000"/>
          </a:xfrm>
        </p:spPr>
        <p:txBody>
          <a:bodyPr/>
          <a:lstStyle/>
          <a:p>
            <a:pPr eaLnBrk="1" hangingPunct="1"/>
            <a:r>
              <a:rPr lang="en-US" sz="6000" b="1" u="sng">
                <a:latin typeface="Arial" charset="0"/>
                <a:ea typeface="ＭＳ Ｐゴシック" charset="0"/>
                <a:cs typeface="ＭＳ Ｐゴシック" charset="0"/>
              </a:rPr>
              <a:t>Next Year</a:t>
            </a:r>
            <a:r>
              <a:rPr lang="fr-FR" altLang="ja-JP" sz="6000" b="1" u="sng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sz="6000" b="1" u="sng">
                <a:latin typeface="Arial" charset="0"/>
                <a:ea typeface="ＭＳ Ｐゴシック" charset="0"/>
                <a:cs typeface="ＭＳ Ｐゴシック" charset="0"/>
              </a:rPr>
              <a:t>s Topics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524000"/>
            <a:ext cx="4191000" cy="3657600"/>
          </a:xfrm>
        </p:spPr>
        <p:txBody>
          <a:bodyPr/>
          <a:lstStyle/>
          <a:p>
            <a:pPr eaLnBrk="1" hangingPunct="1"/>
            <a:r>
              <a:rPr lang="en-US" sz="3200" b="1" i="1">
                <a:latin typeface="Arial" charset="0"/>
                <a:ea typeface="ＭＳ Ｐゴシック" charset="0"/>
                <a:cs typeface="ＭＳ Ｐゴシック" charset="0"/>
              </a:rPr>
              <a:t>Basics of the Faith</a:t>
            </a:r>
          </a:p>
          <a:p>
            <a:pPr eaLnBrk="1" hangingPunct="1"/>
            <a:r>
              <a:rPr lang="en-US" sz="3200" b="1" i="1">
                <a:latin typeface="Arial" charset="0"/>
                <a:ea typeface="ＭＳ Ｐゴシック" charset="0"/>
                <a:cs typeface="ＭＳ Ｐゴシック" charset="0"/>
              </a:rPr>
              <a:t>Church Life</a:t>
            </a:r>
          </a:p>
          <a:p>
            <a:pPr eaLnBrk="1" hangingPunct="1"/>
            <a:r>
              <a:rPr lang="en-US" sz="3200" b="1" i="1">
                <a:latin typeface="Arial" charset="0"/>
                <a:ea typeface="ＭＳ Ｐゴシック" charset="0"/>
                <a:cs typeface="ＭＳ Ｐゴシック" charset="0"/>
              </a:rPr>
              <a:t>Spiritual Gifts</a:t>
            </a:r>
          </a:p>
          <a:p>
            <a:pPr eaLnBrk="1" hangingPunct="1"/>
            <a:r>
              <a:rPr lang="en-US" sz="3200" b="1" i="1">
                <a:latin typeface="Arial" charset="0"/>
                <a:ea typeface="ＭＳ Ｐゴシック" charset="0"/>
                <a:cs typeface="ＭＳ Ｐゴシック" charset="0"/>
              </a:rPr>
              <a:t>Attributes of God </a:t>
            </a:r>
          </a:p>
          <a:p>
            <a:pPr eaLnBrk="1" hangingPunct="1"/>
            <a:r>
              <a:rPr lang="en-US" sz="3200" b="1" i="1">
                <a:latin typeface="Arial" charset="0"/>
                <a:ea typeface="ＭＳ Ｐゴシック" charset="0"/>
                <a:cs typeface="ＭＳ Ｐゴシック" charset="0"/>
              </a:rPr>
              <a:t>Elders</a:t>
            </a:r>
          </a:p>
        </p:txBody>
      </p:sp>
      <p:sp>
        <p:nvSpPr>
          <p:cNvPr id="6963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524000"/>
            <a:ext cx="4572000" cy="5181600"/>
          </a:xfrm>
          <a:noFill/>
        </p:spPr>
        <p:txBody>
          <a:bodyPr/>
          <a:lstStyle/>
          <a:p>
            <a:pPr eaLnBrk="1" hangingPunct="1"/>
            <a:r>
              <a:rPr lang="en-US" sz="3200" b="1" i="1">
                <a:latin typeface="Arial" charset="0"/>
                <a:ea typeface="ＭＳ Ｐゴシック" charset="0"/>
                <a:cs typeface="ＭＳ Ｐゴシック" charset="0"/>
              </a:rPr>
              <a:t>Bible Survey</a:t>
            </a:r>
          </a:p>
          <a:p>
            <a:pPr eaLnBrk="1" hangingPunct="1"/>
            <a:r>
              <a:rPr lang="en-US" sz="3200" b="1" i="1">
                <a:latin typeface="Arial" charset="0"/>
                <a:ea typeface="ＭＳ Ｐゴシック" charset="0"/>
                <a:cs typeface="ＭＳ Ｐゴシック" charset="0"/>
              </a:rPr>
              <a:t>Bible Study Methods</a:t>
            </a:r>
          </a:p>
          <a:p>
            <a:pPr eaLnBrk="1" hangingPunct="1"/>
            <a:r>
              <a:rPr lang="en-US" sz="3200" b="1" i="1">
                <a:latin typeface="Arial" charset="0"/>
                <a:ea typeface="ＭＳ Ｐゴシック" charset="0"/>
                <a:cs typeface="ＭＳ Ｐゴシック" charset="0"/>
              </a:rPr>
              <a:t>Genesis </a:t>
            </a:r>
          </a:p>
          <a:p>
            <a:pPr eaLnBrk="1" hangingPunct="1"/>
            <a:r>
              <a:rPr lang="en-US" sz="3200" b="1" i="1">
                <a:latin typeface="Arial" charset="0"/>
                <a:ea typeface="ＭＳ Ｐゴシック" charset="0"/>
                <a:cs typeface="ＭＳ Ｐゴシック" charset="0"/>
              </a:rPr>
              <a:t>Jonah </a:t>
            </a:r>
          </a:p>
          <a:p>
            <a:pPr eaLnBrk="1" hangingPunct="1"/>
            <a:r>
              <a:rPr lang="en-US" sz="3200" b="1" i="1">
                <a:latin typeface="Arial" charset="0"/>
                <a:ea typeface="ＭＳ Ｐゴシック" charset="0"/>
                <a:cs typeface="ＭＳ Ｐゴシック" charset="0"/>
              </a:rPr>
              <a:t>Malachi </a:t>
            </a:r>
          </a:p>
          <a:p>
            <a:pPr eaLnBrk="1" hangingPunct="1"/>
            <a:r>
              <a:rPr lang="en-US" sz="3200" b="1" i="1">
                <a:latin typeface="Arial" charset="0"/>
                <a:ea typeface="ＭＳ Ｐゴシック" charset="0"/>
                <a:cs typeface="ＭＳ Ｐゴシック" charset="0"/>
              </a:rPr>
              <a:t>1 John</a:t>
            </a:r>
          </a:p>
          <a:p>
            <a:pPr eaLnBrk="1" hangingPunct="1"/>
            <a:r>
              <a:rPr lang="en-US" sz="3200" b="1" i="1">
                <a:latin typeface="Arial" charset="0"/>
                <a:ea typeface="ＭＳ Ｐゴシック" charset="0"/>
                <a:cs typeface="ＭＳ Ｐゴシック" charset="0"/>
              </a:rPr>
              <a:t>Mark </a:t>
            </a:r>
          </a:p>
          <a:p>
            <a:pPr eaLnBrk="1" hangingPunct="1"/>
            <a:r>
              <a:rPr lang="en-US" sz="3200" b="1" i="1">
                <a:latin typeface="Arial" charset="0"/>
                <a:ea typeface="ＭＳ Ｐゴシック" charset="0"/>
                <a:cs typeface="ＭＳ Ｐゴシック" charset="0"/>
              </a:rPr>
              <a:t>Ephesians</a:t>
            </a:r>
          </a:p>
          <a:p>
            <a:pPr eaLnBrk="1" hangingPunct="1"/>
            <a:r>
              <a:rPr lang="en-US" sz="3200" b="1" i="1">
                <a:latin typeface="Arial" charset="0"/>
                <a:ea typeface="ＭＳ Ｐゴシック" charset="0"/>
                <a:cs typeface="ＭＳ Ｐゴシック" charset="0"/>
              </a:rPr>
              <a:t>James</a:t>
            </a:r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>
            <a:off x="8410575" y="14288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accent2"/>
                </a:solidFill>
                <a:cs typeface="Arial" charset="0"/>
              </a:rPr>
              <a:t>221</a:t>
            </a:r>
          </a:p>
        </p:txBody>
      </p:sp>
      <p:pic>
        <p:nvPicPr>
          <p:cNvPr id="696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5146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8486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08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ctrTitle"/>
          </p:nvPr>
        </p:nvSpPr>
        <p:spPr>
          <a:xfrm rot="16200000">
            <a:off x="-2781300" y="2781300"/>
            <a:ext cx="6858000" cy="12954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 Sample Calendar</a:t>
            </a:r>
            <a:endParaRPr lang="en-US" sz="60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8502650" y="0"/>
            <a:ext cx="698500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Arial" charset="0"/>
              </a:rPr>
              <a:t>222</a:t>
            </a:r>
          </a:p>
        </p:txBody>
      </p:sp>
      <p:sp>
        <p:nvSpPr>
          <p:cNvPr id="686087" name="Oval 7"/>
          <p:cNvSpPr>
            <a:spLocks noChangeArrowheads="1"/>
          </p:cNvSpPr>
          <p:nvPr/>
        </p:nvSpPr>
        <p:spPr bwMode="auto">
          <a:xfrm>
            <a:off x="2286000" y="304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86088" name="Oval 8"/>
          <p:cNvSpPr>
            <a:spLocks noChangeArrowheads="1"/>
          </p:cNvSpPr>
          <p:nvPr/>
        </p:nvSpPr>
        <p:spPr bwMode="auto">
          <a:xfrm>
            <a:off x="4419600" y="304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86089" name="Oval 9"/>
          <p:cNvSpPr>
            <a:spLocks noChangeArrowheads="1"/>
          </p:cNvSpPr>
          <p:nvPr/>
        </p:nvSpPr>
        <p:spPr bwMode="auto">
          <a:xfrm>
            <a:off x="6553200" y="304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86090" name="Oval 10"/>
          <p:cNvSpPr>
            <a:spLocks noChangeArrowheads="1"/>
          </p:cNvSpPr>
          <p:nvPr/>
        </p:nvSpPr>
        <p:spPr bwMode="auto">
          <a:xfrm>
            <a:off x="2362200" y="5181600"/>
            <a:ext cx="22098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86091" name="Oval 11"/>
          <p:cNvSpPr>
            <a:spLocks noChangeArrowheads="1"/>
          </p:cNvSpPr>
          <p:nvPr/>
        </p:nvSpPr>
        <p:spPr bwMode="auto">
          <a:xfrm>
            <a:off x="2362200" y="5638800"/>
            <a:ext cx="22098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86092" name="Oval 12"/>
          <p:cNvSpPr>
            <a:spLocks noChangeArrowheads="1"/>
          </p:cNvSpPr>
          <p:nvPr/>
        </p:nvSpPr>
        <p:spPr bwMode="auto">
          <a:xfrm>
            <a:off x="2286000" y="2590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86093" name="Oval 13"/>
          <p:cNvSpPr>
            <a:spLocks noChangeArrowheads="1"/>
          </p:cNvSpPr>
          <p:nvPr/>
        </p:nvSpPr>
        <p:spPr bwMode="auto">
          <a:xfrm>
            <a:off x="4343400" y="43434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686094" name="Oval 14"/>
          <p:cNvSpPr>
            <a:spLocks noChangeArrowheads="1"/>
          </p:cNvSpPr>
          <p:nvPr/>
        </p:nvSpPr>
        <p:spPr bwMode="auto">
          <a:xfrm>
            <a:off x="6705600" y="49530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86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860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86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860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686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686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686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6860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686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6860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686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6860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6860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6860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686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6860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7" grpId="0" animBg="1"/>
      <p:bldP spid="686088" grpId="0" animBg="1"/>
      <p:bldP spid="686089" grpId="0" animBg="1"/>
      <p:bldP spid="686090" grpId="0" animBg="1"/>
      <p:bldP spid="686091" grpId="0" animBg="1"/>
      <p:bldP spid="686092" grpId="0" animBg="1"/>
      <p:bldP spid="686093" grpId="0" animBg="1"/>
      <p:bldP spid="6860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7620000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5411" name="Rectangle 3"/>
          <p:cNvSpPr>
            <a:spLocks noChangeArrowheads="1"/>
          </p:cNvSpPr>
          <p:nvPr/>
        </p:nvSpPr>
        <p:spPr bwMode="auto">
          <a:xfrm>
            <a:off x="0" y="7620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  <a:alpha val="12000"/>
                </a:schemeClr>
              </a:gs>
              <a:gs pos="100000">
                <a:schemeClr val="accent2">
                  <a:alpha val="39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>
          <a:xfrm rot="16200000">
            <a:off x="-2781300" y="2781300"/>
            <a:ext cx="6858000" cy="12954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A Sample Calendar</a:t>
            </a:r>
            <a:endParaRPr lang="en-US" sz="6000" b="1">
              <a:solidFill>
                <a:schemeClr val="bg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8502650" y="0"/>
            <a:ext cx="698500" cy="4619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Arial" charset="0"/>
              </a:rPr>
              <a:t>222</a:t>
            </a:r>
          </a:p>
        </p:txBody>
      </p:sp>
      <p:sp>
        <p:nvSpPr>
          <p:cNvPr id="1425414" name="Oval 6"/>
          <p:cNvSpPr>
            <a:spLocks noChangeArrowheads="1"/>
          </p:cNvSpPr>
          <p:nvPr/>
        </p:nvSpPr>
        <p:spPr bwMode="auto">
          <a:xfrm>
            <a:off x="2209800" y="8382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15" name="Oval 7"/>
          <p:cNvSpPr>
            <a:spLocks noChangeArrowheads="1"/>
          </p:cNvSpPr>
          <p:nvPr/>
        </p:nvSpPr>
        <p:spPr bwMode="auto">
          <a:xfrm>
            <a:off x="4191000" y="1524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16" name="Oval 8"/>
          <p:cNvSpPr>
            <a:spLocks noChangeArrowheads="1"/>
          </p:cNvSpPr>
          <p:nvPr/>
        </p:nvSpPr>
        <p:spPr bwMode="auto">
          <a:xfrm>
            <a:off x="6629400" y="2209800"/>
            <a:ext cx="2209800" cy="5334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17" name="Oval 9"/>
          <p:cNvSpPr>
            <a:spLocks noChangeArrowheads="1"/>
          </p:cNvSpPr>
          <p:nvPr/>
        </p:nvSpPr>
        <p:spPr bwMode="auto">
          <a:xfrm>
            <a:off x="2133600" y="3657600"/>
            <a:ext cx="22098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18" name="Oval 10"/>
          <p:cNvSpPr>
            <a:spLocks noChangeArrowheads="1"/>
          </p:cNvSpPr>
          <p:nvPr/>
        </p:nvSpPr>
        <p:spPr bwMode="auto">
          <a:xfrm>
            <a:off x="2133600" y="4038600"/>
            <a:ext cx="22098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21" name="Oval 13"/>
          <p:cNvSpPr>
            <a:spLocks noChangeArrowheads="1"/>
          </p:cNvSpPr>
          <p:nvPr/>
        </p:nvSpPr>
        <p:spPr bwMode="auto">
          <a:xfrm>
            <a:off x="914400" y="5105400"/>
            <a:ext cx="8382000" cy="2057400"/>
          </a:xfrm>
          <a:prstGeom prst="ellips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25" name="Oval 17"/>
          <p:cNvSpPr>
            <a:spLocks noChangeArrowheads="1"/>
          </p:cNvSpPr>
          <p:nvPr/>
        </p:nvSpPr>
        <p:spPr bwMode="auto">
          <a:xfrm>
            <a:off x="2057400" y="4724400"/>
            <a:ext cx="22098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26" name="Oval 18"/>
          <p:cNvSpPr>
            <a:spLocks noChangeArrowheads="1"/>
          </p:cNvSpPr>
          <p:nvPr/>
        </p:nvSpPr>
        <p:spPr bwMode="auto">
          <a:xfrm>
            <a:off x="4495800" y="4648200"/>
            <a:ext cx="22098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425427" name="Oval 19"/>
          <p:cNvSpPr>
            <a:spLocks noChangeArrowheads="1"/>
          </p:cNvSpPr>
          <p:nvPr/>
        </p:nvSpPr>
        <p:spPr bwMode="auto">
          <a:xfrm>
            <a:off x="2057400" y="4419600"/>
            <a:ext cx="2209800" cy="304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254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254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425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425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25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254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2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2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4254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4254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42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2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425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4254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42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42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425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425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1425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1425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4254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4254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1425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14254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2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414" grpId="0" animBg="1"/>
      <p:bldP spid="1425415" grpId="0" animBg="1"/>
      <p:bldP spid="1425416" grpId="0" animBg="1"/>
      <p:bldP spid="1425417" grpId="0" animBg="1"/>
      <p:bldP spid="1425418" grpId="0" animBg="1"/>
      <p:bldP spid="1425421" grpId="0" animBg="1"/>
      <p:bldP spid="1425425" grpId="0" animBg="1"/>
      <p:bldP spid="1425426" grpId="0" animBg="1"/>
      <p:bldP spid="14254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 descr="CIC Service Plan 2013 Screen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225" y="0"/>
            <a:ext cx="9121775" cy="90805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sz="3200" b="1">
                <a:solidFill>
                  <a:schemeClr val="bg1"/>
                </a:solidFill>
                <a:latin typeface="Arial Black" charset="0"/>
                <a:ea typeface="ＭＳ Ｐゴシック" charset="0"/>
                <a:cs typeface="ＭＳ Ｐゴシック" charset="0"/>
              </a:rPr>
              <a:t>A More Detailed Calendar</a:t>
            </a:r>
            <a:endParaRPr lang="en-US" sz="4000" b="1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5148263" y="4919663"/>
            <a:ext cx="884237" cy="5969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7812088" y="2565400"/>
            <a:ext cx="1676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7740650" y="3573463"/>
            <a:ext cx="1676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7956550" y="5856288"/>
            <a:ext cx="1676400" cy="381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Text Box 5"/>
          <p:cNvSpPr txBox="1">
            <a:spLocks noChangeArrowheads="1"/>
          </p:cNvSpPr>
          <p:nvPr/>
        </p:nvSpPr>
        <p:spPr bwMode="auto">
          <a:xfrm>
            <a:off x="8243888" y="8731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DF3FD"/>
                </a:solidFill>
                <a:cs typeface="Arial" charset="0"/>
              </a:rPr>
              <a:t>223a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75" y="188913"/>
            <a:ext cx="4067175" cy="6669087"/>
          </a:xfrm>
          <a:noFill/>
        </p:spPr>
        <p:txBody>
          <a:bodyPr/>
          <a:lstStyle/>
          <a:p>
            <a:pPr eaLnBrk="1" hangingPunct="1"/>
            <a:r>
              <a:rPr lang="en-US" b="1" i="1">
                <a:solidFill>
                  <a:srgbClr val="FDF3FD"/>
                </a:solidFill>
                <a:latin typeface="Arial" charset="0"/>
                <a:ea typeface="ＭＳ Ｐゴシック" charset="0"/>
                <a:cs typeface="ＭＳ Ｐゴシック" charset="0"/>
              </a:rPr>
              <a:t>Adam Road Presbyterian Centre 2012 Handbook</a:t>
            </a:r>
            <a:r>
              <a:rPr lang="en-US" b="1">
                <a:solidFill>
                  <a:srgbClr val="FDF3FD"/>
                </a:solidFill>
                <a:latin typeface="Arial" charset="0"/>
                <a:ea typeface="ＭＳ Ｐゴシック" charset="0"/>
                <a:cs typeface="ＭＳ Ｐゴシック" charset="0"/>
              </a:rPr>
              <a:t> publicizes sermons a year in advance</a:t>
            </a:r>
            <a:endParaRPr lang="en-US">
              <a:solidFill>
                <a:srgbClr val="FDF3F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7826" name="Picture 2" descr="ARPC 2012 Handbook Sermons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66037">
            <a:off x="107950" y="0"/>
            <a:ext cx="484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8243888" y="87313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DF3FD"/>
                </a:solidFill>
                <a:cs typeface="Arial" charset="0"/>
              </a:rPr>
              <a:t>223b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3" descr="ARPC 2012 Handbook Sermons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0400"/>
            <a:ext cx="91440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rgbClr val="000000"/>
          </a:solidFill>
        </p:spPr>
        <p:txBody>
          <a:bodyPr/>
          <a:lstStyle/>
          <a:p>
            <a:pPr eaLnBrk="1" hangingPunct="1"/>
            <a:r>
              <a:rPr lang="en-US" sz="3600" b="1" i="1">
                <a:solidFill>
                  <a:srgbClr val="FDF3FD"/>
                </a:solidFill>
                <a:latin typeface="Arial" charset="0"/>
                <a:ea typeface="ＭＳ Ｐゴシック" charset="0"/>
                <a:cs typeface="ＭＳ Ｐゴシック" charset="0"/>
              </a:rPr>
              <a:t>ARPC Careful Planning</a:t>
            </a:r>
            <a:endParaRPr lang="en-US" sz="3600">
              <a:solidFill>
                <a:srgbClr val="FDF3FD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7885113" y="14288"/>
            <a:ext cx="1158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DF3FD"/>
                </a:solidFill>
                <a:cs typeface="Arial" charset="0"/>
              </a:rPr>
              <a:t>223c-d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riting Table">
  <a:themeElements>
    <a:clrScheme name="Writing Table 1">
      <a:dk1>
        <a:srgbClr val="000000"/>
      </a:dk1>
      <a:lt1>
        <a:srgbClr val="DDB29F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EBD5CD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Writing Tab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Writing Table 1">
        <a:dk1>
          <a:srgbClr val="000000"/>
        </a:dk1>
        <a:lt1>
          <a:srgbClr val="DDB29F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EBD5CD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rafting">
  <a:themeElements>
    <a:clrScheme name="Drafting 3">
      <a:dk1>
        <a:srgbClr val="000000"/>
      </a:dk1>
      <a:lt1>
        <a:srgbClr val="FFFFFF"/>
      </a:lt1>
      <a:dk2>
        <a:srgbClr val="000000"/>
      </a:dk2>
      <a:lt2>
        <a:srgbClr val="003366"/>
      </a:lt2>
      <a:accent1>
        <a:srgbClr val="3366CC"/>
      </a:accent1>
      <a:accent2>
        <a:srgbClr val="00B0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rafting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rafting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3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FFFFF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ing 5">
        <a:dk1>
          <a:srgbClr val="000000"/>
        </a:dk1>
        <a:lt1>
          <a:srgbClr val="FFFFFF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">
  <a:themeElements>
    <a:clrScheme name="Crayon 2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rayon 1">
        <a:dk1>
          <a:srgbClr val="FFB800"/>
        </a:dk1>
        <a:lt1>
          <a:srgbClr val="FCF56E"/>
        </a:lt1>
        <a:dk2>
          <a:srgbClr val="003366"/>
        </a:dk2>
        <a:lt2>
          <a:srgbClr val="FF0000"/>
        </a:lt2>
        <a:accent1>
          <a:srgbClr val="006666"/>
        </a:accent1>
        <a:accent2>
          <a:srgbClr val="000000"/>
        </a:accent2>
        <a:accent3>
          <a:srgbClr val="AAADB8"/>
        </a:accent3>
        <a:accent4>
          <a:srgbClr val="D7D15D"/>
        </a:accent4>
        <a:accent5>
          <a:srgbClr val="AAB8B8"/>
        </a:accent5>
        <a:accent6>
          <a:srgbClr val="000000"/>
        </a:accent6>
        <a:hlink>
          <a:srgbClr val="00B2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 2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 3">
        <a:dk1>
          <a:srgbClr val="99CCFF"/>
        </a:dk1>
        <a:lt1>
          <a:srgbClr val="FFFFFF"/>
        </a:lt1>
        <a:dk2>
          <a:srgbClr val="A50021"/>
        </a:dk2>
        <a:lt2>
          <a:srgbClr val="FFFFCC"/>
        </a:lt2>
        <a:accent1>
          <a:srgbClr val="FF9900"/>
        </a:accent1>
        <a:accent2>
          <a:srgbClr val="000066"/>
        </a:accent2>
        <a:accent3>
          <a:srgbClr val="CFAAAB"/>
        </a:accent3>
        <a:accent4>
          <a:srgbClr val="DADADA"/>
        </a:accent4>
        <a:accent5>
          <a:srgbClr val="FFCAAA"/>
        </a:accent5>
        <a:accent6>
          <a:srgbClr val="00005C"/>
        </a:accent6>
        <a:hlink>
          <a:srgbClr val="00B2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003300"/>
        </a:accent1>
        <a:accent2>
          <a:srgbClr val="CCCC00"/>
        </a:accent2>
        <a:accent3>
          <a:srgbClr val="ADB8AA"/>
        </a:accent3>
        <a:accent4>
          <a:srgbClr val="DADADA"/>
        </a:accent4>
        <a:accent5>
          <a:srgbClr val="AAADAA"/>
        </a:accent5>
        <a:accent6>
          <a:srgbClr val="B9B900"/>
        </a:accent6>
        <a:hlink>
          <a:srgbClr val="8080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 5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0000CC"/>
        </a:accent1>
        <a:accent2>
          <a:srgbClr val="FFCC00"/>
        </a:accent2>
        <a:accent3>
          <a:srgbClr val="AAAAB8"/>
        </a:accent3>
        <a:accent4>
          <a:srgbClr val="DADADA"/>
        </a:accent4>
        <a:accent5>
          <a:srgbClr val="AAAAE2"/>
        </a:accent5>
        <a:accent6>
          <a:srgbClr val="E7B900"/>
        </a:accent6>
        <a:hlink>
          <a:srgbClr val="CC33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 6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660066"/>
        </a:accent1>
        <a:accent2>
          <a:srgbClr val="FFCC00"/>
        </a:accent2>
        <a:accent3>
          <a:srgbClr val="C0AAC0"/>
        </a:accent3>
        <a:accent4>
          <a:srgbClr val="DADADA"/>
        </a:accent4>
        <a:accent5>
          <a:srgbClr val="B8AAB8"/>
        </a:accent5>
        <a:accent6>
          <a:srgbClr val="E7B900"/>
        </a:accent6>
        <a:hlink>
          <a:srgbClr val="CC33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 7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FF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 8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5218</TotalTime>
  <Words>155</Words>
  <Application>Microsoft Macintosh PowerPoint</Application>
  <PresentationFormat>On-screen Show (4:3)</PresentationFormat>
  <Paragraphs>59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Times New Roman</vt:lpstr>
      <vt:lpstr>Trebuchet MS</vt:lpstr>
      <vt:lpstr>Wingdings</vt:lpstr>
      <vt:lpstr>Writing Table</vt:lpstr>
      <vt:lpstr>Drafting</vt:lpstr>
      <vt:lpstr>Crayon</vt:lpstr>
      <vt:lpstr>Proposal</vt:lpstr>
      <vt:lpstr>Default Design</vt:lpstr>
      <vt:lpstr>Preaching Calendars</vt:lpstr>
      <vt:lpstr>Why Plan?</vt:lpstr>
      <vt:lpstr>How to Make an Effective Preaching Calendar</vt:lpstr>
      <vt:lpstr>Next Year's Topics</vt:lpstr>
      <vt:lpstr>A Sample Calendar</vt:lpstr>
      <vt:lpstr>A Sample Calendar</vt:lpstr>
      <vt:lpstr>A More Detailed Calendar</vt:lpstr>
      <vt:lpstr>Adam Road Presbyterian Centre 2012 Handbook publicizes sermons a year in advance</vt:lpstr>
      <vt:lpstr>ARPC Careful Planning</vt:lpstr>
      <vt:lpstr>Black</vt:lpstr>
      <vt:lpstr>Preaching (Homiletics)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81</cp:revision>
  <dcterms:created xsi:type="dcterms:W3CDTF">2004-09-11T01:03:24Z</dcterms:created>
  <dcterms:modified xsi:type="dcterms:W3CDTF">2023-02-15T13:06:51Z</dcterms:modified>
</cp:coreProperties>
</file>